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48" r:id="rId1"/>
  </p:sldMasterIdLst>
  <p:notesMasterIdLst>
    <p:notesMasterId r:id="rId19"/>
  </p:notesMasterIdLst>
  <p:sldIdLst>
    <p:sldId id="256" r:id="rId2"/>
    <p:sldId id="689" r:id="rId3"/>
    <p:sldId id="699" r:id="rId4"/>
    <p:sldId id="706" r:id="rId5"/>
    <p:sldId id="692" r:id="rId6"/>
    <p:sldId id="700" r:id="rId7"/>
    <p:sldId id="701" r:id="rId8"/>
    <p:sldId id="702" r:id="rId9"/>
    <p:sldId id="703" r:id="rId10"/>
    <p:sldId id="704" r:id="rId11"/>
    <p:sldId id="705" r:id="rId12"/>
    <p:sldId id="707" r:id="rId13"/>
    <p:sldId id="708" r:id="rId14"/>
    <p:sldId id="709" r:id="rId15"/>
    <p:sldId id="710" r:id="rId16"/>
    <p:sldId id="711" r:id="rId17"/>
    <p:sldId id="691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002C62"/>
    <a:srgbClr val="CC99FF"/>
    <a:srgbClr val="2156A4"/>
    <a:srgbClr val="336699"/>
    <a:srgbClr val="003399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06" autoAdjust="0"/>
    <p:restoredTop sz="93848" autoAdjust="0"/>
  </p:normalViewPr>
  <p:slideViewPr>
    <p:cSldViewPr snapToGrid="0">
      <p:cViewPr varScale="1">
        <p:scale>
          <a:sx n="155" d="100"/>
          <a:sy n="155" d="100"/>
        </p:scale>
        <p:origin x="852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3" d="100"/>
          <a:sy n="103" d="100"/>
        </p:scale>
        <p:origin x="3648" y="5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F939A6-D8A1-4A3E-B1AF-CF6B86DE165A}" type="datetimeFigureOut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32124-6EC6-43C3-BD2F-F4850F49A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753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32124-6EC6-43C3-BD2F-F4850F49A65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413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96069A-B2F6-4FA1-AD4D-2A323F30C2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19AA13B-A8E5-4FE8-A0C3-D3B2AFC203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B6C15F-F3F5-4FD9-905B-15117DA31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ED11E-A0F7-4FA6-ACB7-78AA5BA9D62F}" type="datetime1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1A8263-FD44-4E94-B425-7997E926A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82FA20-B669-4095-A48B-C38AD003D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975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C3C79F-5B5B-415E-8024-08261215D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4E4B49-C25B-456D-A666-A3AB7DB27F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144563-52D8-4510-89D4-6B03708ED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70212-C18E-4A1F-93E7-F7CEC1EDC046}" type="datetime1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FBE8A6-E611-47E5-A029-CFA1EBF26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03308A-F8BF-490F-A63A-ECA122FA5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06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CBC554A-B6FF-46DB-ACAB-826BF9D91C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BDF5C3-6FAC-47AB-BB19-0321DBAF5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A40FDA-BF4D-4F35-BECE-9F365FE6C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A6BDA-DA22-4CDD-A71E-4F480C069A60}" type="datetime1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2C4534-204F-4701-868E-3EDA14DF9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C512BC-7F13-464E-ADBC-25743F334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006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0DBC53-D141-4CA5-B5A2-F3FFB856A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552" y="176443"/>
            <a:ext cx="12021437" cy="687161"/>
          </a:xfrm>
        </p:spPr>
        <p:txBody>
          <a:bodyPr/>
          <a:lstStyle>
            <a:lvl1pPr>
              <a:defRPr b="1">
                <a:solidFill>
                  <a:srgbClr val="002C62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4B7B04-A8B7-4F63-8E44-AF4B7DF11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68ECB3-E602-48E8-B4DD-6395774C1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24C7B-84A8-4EA4-A24F-E6D033A0AF5B}" type="datetime1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266D8C-21AF-4084-9D7F-D22D3B951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E35378-C752-4505-80FB-FEE7F1043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4540" y="6356350"/>
            <a:ext cx="2743200" cy="365125"/>
          </a:xfrm>
        </p:spPr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15E7BE2-ECE1-4BDD-B754-E19AA34FEEB8}"/>
              </a:ext>
            </a:extLst>
          </p:cNvPr>
          <p:cNvCxnSpPr>
            <a:cxnSpLocks/>
          </p:cNvCxnSpPr>
          <p:nvPr userDrawn="1"/>
        </p:nvCxnSpPr>
        <p:spPr>
          <a:xfrm>
            <a:off x="35168" y="176443"/>
            <a:ext cx="0" cy="687161"/>
          </a:xfrm>
          <a:prstGeom prst="line">
            <a:avLst/>
          </a:prstGeom>
          <a:ln w="76200">
            <a:solidFill>
              <a:srgbClr val="002C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911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DA98FC-457C-4539-A9F9-5E33F436F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16A6F8-E102-4969-BC2D-A82CAFD1C2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111405-D260-4CEE-AB0F-2164CC9F7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06B30-2073-4305-9D3A-0916E29AB440}" type="datetime1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8A5793-DA58-417A-BB19-EB5FB470D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10BC3D-30E2-4719-AB75-90B6AC055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696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210D63-A220-4A80-8040-023B45C33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800E88-D9CC-40E2-A228-1DF3046AF3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C85741-AD4A-423C-BBF8-BEE9F218D5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05DFA8-92FE-436A-AABA-BB7F4D5E3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FF7C-6511-4AE1-B612-A30E568F1FCB}" type="datetime1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18C9D4-14AE-42F2-B4D2-8D67F2DF8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2C7BB9-6B70-4AA3-A457-200DB8442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70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4DC8E2-E156-4C1B-A2F5-A8BA9612C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4FBECB-0E3D-4BC8-9FE2-C3AAA031D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A68962-5696-4C86-8B90-D8C66C87F0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EF4313-1D05-4480-A6D5-56E1DB4DA4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FD04F94-7B0E-43B5-902F-88072858C6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CCBDA9-B265-4A3B-8511-7B749734A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BDD75-5095-4C61-91A4-CF88A65BDFB9}" type="datetime1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CC3DF3-CFF5-4FB2-9D5C-7C408E7C8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E32E33-68B4-43E5-8FD5-35CF40715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405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D93D4F-BBC4-484E-B69C-ED5B1B6D2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A50EB4-34A2-44F9-A98D-4C7F1499E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3530C-2AA3-4CF7-9FD5-BD5A25DD584B}" type="datetime1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887AA7-BB40-49EF-A7BD-9B42012F7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5BCA18-5903-472D-A59F-371D567EA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624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93052FA-83BA-4B4E-AF86-D946E318B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9933-39D2-48D7-81EE-0FA4E39D937B}" type="datetime1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9648522-4FEF-4AEC-BD94-28251C3B7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FE2665-8B25-4024-BBEC-CFAC9CD2C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178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28BDAE-5BD4-4FF7-B0F3-2914ED8D3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223818-7332-4BC2-B08E-202545FA3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66E1A0-55B8-4C56-8061-3E942BB15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819FB9-7A93-44A4-9048-D8E152B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35F7E-94F8-43AF-BA3C-2C0EFE7FEF59}" type="datetime1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3777AD-299E-42C8-BD4A-C33CBFD24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738496-BED7-46A0-9B6C-3A0ED70BD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743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7251FE-50B6-429C-A5B6-41CCC4B08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4F9112C-74FA-48DA-9F57-A0FE41483F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CC4692-8176-450C-BFAF-3623A36B2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8D725E-2EA1-46CB-8A4F-9EDF17CC8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E7615-84C3-4169-9A08-54E8DCDD2913}" type="datetime1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5FC6DA-7A65-4895-8AF7-FC7B67E9A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9FC8C7-18E7-449C-AD48-0ABB0EF9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485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3C559B7-6256-431E-A890-529AA36F9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519C8B-4FA7-4FB2-8717-1669983D3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61D0ED-6A06-41E6-9D97-FF94C81707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768DCC-8D9B-4B47-BE29-50C716B9994F}" type="datetime1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D21631-28ED-4C23-820E-5CA3902557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6A2E70-8EAA-4B18-8A7B-601C41DD11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886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BF76F126-0A4F-46B8-9B2B-8C3F76512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2800" y="5004758"/>
            <a:ext cx="5821861" cy="959759"/>
          </a:xfrm>
        </p:spPr>
        <p:txBody>
          <a:bodyPr>
            <a:normAutofit/>
          </a:bodyPr>
          <a:lstStyle/>
          <a:p>
            <a:pPr algn="r"/>
            <a:r>
              <a:rPr lang="en-US" altLang="ko-KR" b="1" dirty="0">
                <a:solidFill>
                  <a:srgbClr val="002C62"/>
                </a:solidFill>
              </a:rPr>
              <a:t>Su-Hak Lee, </a:t>
            </a:r>
            <a:r>
              <a:rPr lang="en-US" altLang="ko-KR" b="1" dirty="0" err="1">
                <a:solidFill>
                  <a:srgbClr val="002C62"/>
                </a:solidFill>
              </a:rPr>
              <a:t>Hee</a:t>
            </a:r>
            <a:r>
              <a:rPr lang="en-US" altLang="ko-KR" b="1" dirty="0">
                <a:solidFill>
                  <a:srgbClr val="002C62"/>
                </a:solidFill>
              </a:rPr>
              <a:t>-Ju Yeo</a:t>
            </a:r>
          </a:p>
          <a:p>
            <a:pPr algn="r"/>
            <a:r>
              <a:rPr lang="en-US" altLang="ko-KR" b="1" dirty="0">
                <a:solidFill>
                  <a:srgbClr val="002C62"/>
                </a:solidFill>
              </a:rPr>
              <a:t>Department of Computer Engineering</a:t>
            </a:r>
          </a:p>
          <a:p>
            <a:pPr algn="r"/>
            <a:endParaRPr lang="ko-KR" altLang="en-US" b="1" dirty="0">
              <a:solidFill>
                <a:srgbClr val="002C62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500BC8-BD81-46C1-9DB9-8BCC851C5446}"/>
              </a:ext>
            </a:extLst>
          </p:cNvPr>
          <p:cNvSpPr/>
          <p:nvPr/>
        </p:nvSpPr>
        <p:spPr>
          <a:xfrm>
            <a:off x="-1" y="2135416"/>
            <a:ext cx="12192000" cy="2039257"/>
          </a:xfrm>
          <a:prstGeom prst="rect">
            <a:avLst/>
          </a:prstGeom>
          <a:solidFill>
            <a:srgbClr val="002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381" descr="악세사리">
            <a:extLst>
              <a:ext uri="{FF2B5EF4-FFF2-40B4-BE49-F238E27FC236}">
                <a16:creationId xmlns:a16="http://schemas.microsoft.com/office/drawing/2014/main" id="{6D421F4B-5169-46B4-9249-AB53789FC1C6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 rot="16200000" flipV="1">
            <a:off x="6022180" y="-1847508"/>
            <a:ext cx="147638" cy="12192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EB04FD9-6A59-4C4E-B0B6-829FC2BFF5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1450" y="2320752"/>
            <a:ext cx="10453006" cy="1604508"/>
          </a:xfrm>
        </p:spPr>
        <p:txBody>
          <a:bodyPr>
            <a:normAutofit/>
          </a:bodyPr>
          <a:lstStyle/>
          <a:p>
            <a:pPr algn="r"/>
            <a:r>
              <a:rPr lang="en-US" altLang="ko-KR" sz="4400" b="1" dirty="0"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rPr>
              <a:t>AES</a:t>
            </a:r>
            <a:r>
              <a:rPr lang="ko-KR" altLang="en-US" sz="4400" b="1" dirty="0"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4400" b="1" dirty="0"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rPr>
              <a:t>Analysis</a:t>
            </a:r>
            <a:endParaRPr lang="ko-KR" altLang="en-US" sz="4400" b="1" dirty="0">
              <a:solidFill>
                <a:schemeClr val="bg1"/>
              </a:solidFill>
              <a:effectLst>
                <a:outerShdw blurRad="50800" dist="50800" dir="5400000" sx="1000" sy="1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A5E8C29-A238-4DD7-B7C5-335AFB9E0EF2}"/>
              </a:ext>
            </a:extLst>
          </p:cNvPr>
          <p:cNvSpPr/>
          <p:nvPr/>
        </p:nvSpPr>
        <p:spPr>
          <a:xfrm flipH="1">
            <a:off x="11786144" y="5004758"/>
            <a:ext cx="45719" cy="959758"/>
          </a:xfrm>
          <a:prstGeom prst="rect">
            <a:avLst/>
          </a:prstGeom>
          <a:solidFill>
            <a:srgbClr val="002C62"/>
          </a:solidFill>
          <a:ln>
            <a:solidFill>
              <a:srgbClr val="002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8" name="Picture 4" descr="HONGIK UNIVERSITY">
            <a:extLst>
              <a:ext uri="{FF2B5EF4-FFF2-40B4-BE49-F238E27FC236}">
                <a16:creationId xmlns:a16="http://schemas.microsoft.com/office/drawing/2014/main" id="{6B30C8C5-C24D-49AC-8DCD-2AC2166EC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80" y="1773596"/>
            <a:ext cx="3089820" cy="21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부제목 2">
            <a:extLst>
              <a:ext uri="{FF2B5EF4-FFF2-40B4-BE49-F238E27FC236}">
                <a16:creationId xmlns:a16="http://schemas.microsoft.com/office/drawing/2014/main" id="{6DD967C6-5A84-204B-192A-9720D2E48DAD}"/>
              </a:ext>
            </a:extLst>
          </p:cNvPr>
          <p:cNvSpPr txBox="1">
            <a:spLocks/>
          </p:cNvSpPr>
          <p:nvPr/>
        </p:nvSpPr>
        <p:spPr>
          <a:xfrm>
            <a:off x="9854119" y="1666695"/>
            <a:ext cx="2040337" cy="427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>
                <a:solidFill>
                  <a:srgbClr val="002C62"/>
                </a:solidFill>
              </a:rPr>
              <a:t>2024</a:t>
            </a:r>
            <a:r>
              <a:rPr lang="ko-KR" altLang="en-US" b="1" dirty="0">
                <a:solidFill>
                  <a:srgbClr val="002C62"/>
                </a:solidFill>
              </a:rPr>
              <a:t>년 </a:t>
            </a:r>
            <a:r>
              <a:rPr lang="en-US" altLang="ko-KR" b="1" dirty="0">
                <a:solidFill>
                  <a:srgbClr val="002C62"/>
                </a:solidFill>
              </a:rPr>
              <a:t>12</a:t>
            </a:r>
            <a:r>
              <a:rPr lang="ko-KR" altLang="en-US" b="1" dirty="0">
                <a:solidFill>
                  <a:srgbClr val="002C62"/>
                </a:solidFill>
              </a:rPr>
              <a:t>월 </a:t>
            </a:r>
            <a:r>
              <a:rPr lang="en-US" altLang="ko-KR" b="1" dirty="0">
                <a:solidFill>
                  <a:srgbClr val="002C62"/>
                </a:solidFill>
              </a:rPr>
              <a:t>30</a:t>
            </a:r>
            <a:r>
              <a:rPr lang="ko-KR" altLang="en-US" b="1" dirty="0">
                <a:solidFill>
                  <a:srgbClr val="002C62"/>
                </a:solidFill>
              </a:rPr>
              <a:t>일</a:t>
            </a:r>
            <a:endParaRPr lang="en-US" altLang="ko-KR" b="1" dirty="0">
              <a:solidFill>
                <a:srgbClr val="002C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686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1D21D-39EB-8D00-1837-155E5C2BA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83B77B-9CEC-849C-9F98-B8EB5A338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>
              <a:spcAft>
                <a:spcPts val="900"/>
              </a:spcAft>
            </a:pPr>
            <a:r>
              <a:rPr lang="en-US" altLang="ko-KR" sz="4000" dirty="0">
                <a:solidFill>
                  <a:srgbClr val="002060"/>
                </a:solidFill>
              </a:rPr>
              <a:t>Correlation Test Result</a:t>
            </a:r>
            <a:r>
              <a:rPr lang="ko-KR" altLang="en-US" sz="4000" dirty="0">
                <a:solidFill>
                  <a:srgbClr val="002060"/>
                </a:solidFill>
              </a:rPr>
              <a:t> </a:t>
            </a:r>
            <a:r>
              <a:rPr lang="en-US" altLang="ko-KR" sz="4000" dirty="0">
                <a:solidFill>
                  <a:srgbClr val="002060"/>
                </a:solidFill>
              </a:rPr>
              <a:t>– 2</a:t>
            </a:r>
            <a:endParaRPr lang="en-US" altLang="ko-KR" sz="4000" b="1" i="0" dirty="0">
              <a:solidFill>
                <a:srgbClr val="002060"/>
              </a:solidFill>
              <a:effectLst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40F1A7-888F-097D-FBBF-386354D0F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DAC708-23CE-30B4-487F-6385C08E8B75}"/>
              </a:ext>
            </a:extLst>
          </p:cNvPr>
          <p:cNvSpPr txBox="1"/>
          <p:nvPr/>
        </p:nvSpPr>
        <p:spPr>
          <a:xfrm>
            <a:off x="170551" y="1174080"/>
            <a:ext cx="9732205" cy="715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/>
              <a:t>라운드별 인접문자 간 상관계수의 평균 및 중간값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절댓값의 최대값 </a:t>
            </a:r>
            <a:endParaRPr lang="en-US" altLang="ko-KR" sz="2400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7097240-8152-66FE-976F-5EFEB6E1BA74}"/>
              </a:ext>
            </a:extLst>
          </p:cNvPr>
          <p:cNvGrpSpPr/>
          <p:nvPr/>
        </p:nvGrpSpPr>
        <p:grpSpPr>
          <a:xfrm>
            <a:off x="138482" y="2323133"/>
            <a:ext cx="11915036" cy="3600000"/>
            <a:chOff x="266234" y="2358068"/>
            <a:chExt cx="11915036" cy="36000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93B8C48-7197-CDA1-28DE-5C6C9B1B3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234" y="2358068"/>
              <a:ext cx="6000000" cy="3600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BD60CF7-E273-B4EB-E891-EF09C46EA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1270" y="2358068"/>
              <a:ext cx="6000000" cy="36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8058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20689-15C2-AC30-BBA8-576264A09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NIST</a:t>
            </a:r>
            <a:r>
              <a:rPr lang="ko-KR" altLang="en-US" dirty="0"/>
              <a:t> </a:t>
            </a:r>
            <a:r>
              <a:rPr lang="en-US" altLang="ko-KR" dirty="0"/>
              <a:t>SP 800-22 test suit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0EE471-177A-F459-E29B-944C4F572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852C18-9BD9-13D7-6B52-A9443F3D3418}"/>
              </a:ext>
            </a:extLst>
          </p:cNvPr>
          <p:cNvSpPr txBox="1"/>
          <p:nvPr/>
        </p:nvSpPr>
        <p:spPr>
          <a:xfrm>
            <a:off x="170552" y="667521"/>
            <a:ext cx="7420429" cy="716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/>
              <a:t>Input : Anna-</a:t>
            </a:r>
            <a:r>
              <a:rPr lang="en-US" altLang="ko-KR" sz="2400" b="1" dirty="0" err="1"/>
              <a:t>Karerina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chapter1~5 (414,592 bits)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8C67E45-FF79-4810-58F5-838152F2EB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393419"/>
              </p:ext>
            </p:extLst>
          </p:nvPr>
        </p:nvGraphicFramePr>
        <p:xfrm>
          <a:off x="384584" y="1455705"/>
          <a:ext cx="11335798" cy="48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3838">
                  <a:extLst>
                    <a:ext uri="{9D8B030D-6E8A-4147-A177-3AD203B41FA5}">
                      <a16:colId xmlns:a16="http://schemas.microsoft.com/office/drawing/2014/main" val="2264645012"/>
                    </a:ext>
                  </a:extLst>
                </a:gridCol>
                <a:gridCol w="1842392">
                  <a:extLst>
                    <a:ext uri="{9D8B030D-6E8A-4147-A177-3AD203B41FA5}">
                      <a16:colId xmlns:a16="http://schemas.microsoft.com/office/drawing/2014/main" val="590256549"/>
                    </a:ext>
                  </a:extLst>
                </a:gridCol>
                <a:gridCol w="1842392">
                  <a:extLst>
                    <a:ext uri="{9D8B030D-6E8A-4147-A177-3AD203B41FA5}">
                      <a16:colId xmlns:a16="http://schemas.microsoft.com/office/drawing/2014/main" val="1308354115"/>
                    </a:ext>
                  </a:extLst>
                </a:gridCol>
                <a:gridCol w="1842392">
                  <a:extLst>
                    <a:ext uri="{9D8B030D-6E8A-4147-A177-3AD203B41FA5}">
                      <a16:colId xmlns:a16="http://schemas.microsoft.com/office/drawing/2014/main" val="2191443488"/>
                    </a:ext>
                  </a:extLst>
                </a:gridCol>
                <a:gridCol w="1842392">
                  <a:extLst>
                    <a:ext uri="{9D8B030D-6E8A-4147-A177-3AD203B41FA5}">
                      <a16:colId xmlns:a16="http://schemas.microsoft.com/office/drawing/2014/main" val="1906861484"/>
                    </a:ext>
                  </a:extLst>
                </a:gridCol>
                <a:gridCol w="1842392">
                  <a:extLst>
                    <a:ext uri="{9D8B030D-6E8A-4147-A177-3AD203B41FA5}">
                      <a16:colId xmlns:a16="http://schemas.microsoft.com/office/drawing/2014/main" val="3884577880"/>
                    </a:ext>
                  </a:extLst>
                </a:gridCol>
              </a:tblGrid>
              <a:tr h="3037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Test </a:t>
                      </a:r>
                      <a:r>
                        <a:rPr lang="ko-KR" altLang="en-US" sz="1200" b="1" dirty="0"/>
                        <a:t>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Round 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Round 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Round 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Round 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 Round 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870380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dirty="0" err="1"/>
                        <a:t>ApproximateEntropy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0.847224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0.076750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0.034643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0.566514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0.000972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237418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dirty="0" err="1"/>
                        <a:t>BlockFrequency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0.493134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0.304971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0.249800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0.569866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0.985587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48164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dirty="0" err="1"/>
                        <a:t>CumulativeSums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0.691027 / 0.380739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0.111798 / 0.126932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0.406503 / 0.860430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0.938356 / 0.998529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0.691027 / 0.543744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926217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dirty="0"/>
                        <a:t>FFT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0.906967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0.249505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0.963624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0.918270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0.149220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81978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dirty="0"/>
                        <a:t>Frequency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0.707035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0.106270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0.599628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0.832718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0.393002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1458004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dirty="0" err="1"/>
                        <a:t>LinearComplexity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0.940877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0.774159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0.615532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0.652543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0.022025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6896224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dirty="0" err="1"/>
                        <a:t>LongestRun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0.669799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0.961568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0.571680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0.990714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0.167228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600537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dirty="0" err="1"/>
                        <a:t>NonOverlappingTemplate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(148</a:t>
                      </a:r>
                      <a:r>
                        <a:rPr lang="ko-KR" altLang="en-US" sz="1200" b="1" dirty="0"/>
                        <a:t>개 평균</a:t>
                      </a:r>
                      <a:r>
                        <a:rPr lang="en-US" altLang="ko-KR" sz="1200" b="1" dirty="0"/>
                        <a:t>) 0.481152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(148</a:t>
                      </a:r>
                      <a:r>
                        <a:rPr lang="ko-KR" altLang="en-US" sz="1200" b="1" dirty="0"/>
                        <a:t>개 평균</a:t>
                      </a:r>
                      <a:r>
                        <a:rPr lang="en-US" altLang="ko-KR" sz="1200" b="1" dirty="0"/>
                        <a:t>) 0.512165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(148</a:t>
                      </a:r>
                      <a:r>
                        <a:rPr lang="ko-KR" altLang="en-US" sz="1200" b="1" dirty="0"/>
                        <a:t>개 평균</a:t>
                      </a:r>
                      <a:r>
                        <a:rPr lang="en-US" altLang="ko-KR" sz="1200" b="1" dirty="0"/>
                        <a:t>) 0.468541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(148</a:t>
                      </a:r>
                      <a:r>
                        <a:rPr lang="ko-KR" altLang="en-US" sz="1200" b="1" dirty="0"/>
                        <a:t>개 평균</a:t>
                      </a:r>
                      <a:r>
                        <a:rPr lang="en-US" altLang="ko-KR" sz="1200" b="1" dirty="0"/>
                        <a:t>) 0.191801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(148</a:t>
                      </a:r>
                      <a:r>
                        <a:rPr lang="ko-KR" altLang="en-US" sz="1200" b="1" dirty="0"/>
                        <a:t>개 평균</a:t>
                      </a:r>
                      <a:r>
                        <a:rPr lang="en-US" altLang="ko-KR" sz="1200" b="1" dirty="0"/>
                        <a:t>) 0.450894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1213784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dirty="0" err="1"/>
                        <a:t>OverlappingTemplate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0.295917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0.104866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0.067262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0.900399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0.612707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2324009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dirty="0" err="1"/>
                        <a:t>RandomExcursions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0.603788 (8</a:t>
                      </a:r>
                      <a:r>
                        <a:rPr lang="ko-KR" altLang="en-US" sz="1200" b="1" dirty="0"/>
                        <a:t>개 중간값</a:t>
                      </a:r>
                      <a:r>
                        <a:rPr lang="en-US" altLang="ko-KR" sz="1200" b="1" dirty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0.000000 (8</a:t>
                      </a:r>
                      <a:r>
                        <a:rPr lang="ko-KR" altLang="en-US" sz="1200" b="1" dirty="0"/>
                        <a:t>개 전부</a:t>
                      </a:r>
                      <a:r>
                        <a:rPr lang="en-US" altLang="ko-KR" sz="1200" b="1" dirty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0.000000 (8</a:t>
                      </a:r>
                      <a:r>
                        <a:rPr lang="ko-KR" altLang="en-US" sz="1200" b="1" dirty="0"/>
                        <a:t>개 전부</a:t>
                      </a:r>
                      <a:r>
                        <a:rPr lang="en-US" altLang="ko-KR" sz="1200" b="1" dirty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0.243516 (8</a:t>
                      </a:r>
                      <a:r>
                        <a:rPr lang="ko-KR" altLang="en-US" sz="1200" b="1" dirty="0"/>
                        <a:t>개 중간값</a:t>
                      </a:r>
                      <a:r>
                        <a:rPr lang="en-US" altLang="ko-KR" sz="1200" b="1" dirty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0.398074 (8</a:t>
                      </a:r>
                      <a:r>
                        <a:rPr lang="ko-KR" altLang="en-US" sz="1200" b="1" dirty="0"/>
                        <a:t>개 중간값</a:t>
                      </a:r>
                      <a:r>
                        <a:rPr lang="en-US" altLang="ko-KR" sz="1200" b="1" dirty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6157566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dirty="0" err="1"/>
                        <a:t>RandomExcursionsVariant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0.111906 (18</a:t>
                      </a:r>
                      <a:r>
                        <a:rPr lang="ko-KR" altLang="en-US" sz="1200" b="1" dirty="0"/>
                        <a:t>개 중간값</a:t>
                      </a:r>
                      <a:r>
                        <a:rPr lang="en-US" altLang="ko-KR" sz="1200" b="1" dirty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0.000000 (18</a:t>
                      </a:r>
                      <a:r>
                        <a:rPr lang="ko-KR" altLang="en-US" sz="1200" b="1" dirty="0"/>
                        <a:t>개 전부</a:t>
                      </a:r>
                      <a:r>
                        <a:rPr lang="en-US" altLang="ko-KR" sz="1200" b="1" dirty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0.000000 (18</a:t>
                      </a:r>
                      <a:r>
                        <a:rPr lang="ko-KR" altLang="en-US" sz="1200" b="1" dirty="0"/>
                        <a:t>개 전부</a:t>
                      </a:r>
                      <a:r>
                        <a:rPr lang="en-US" altLang="ko-KR" sz="1200" b="1" dirty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0.095254 (18</a:t>
                      </a:r>
                      <a:r>
                        <a:rPr lang="ko-KR" altLang="en-US" sz="1200" b="1" dirty="0"/>
                        <a:t>개 중간값</a:t>
                      </a:r>
                      <a:r>
                        <a:rPr lang="en-US" altLang="ko-KR" sz="1200" b="1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0.591656 (18</a:t>
                      </a:r>
                      <a:r>
                        <a:rPr lang="ko-KR" altLang="en-US" sz="1200" b="1" dirty="0"/>
                        <a:t>개 중간값</a:t>
                      </a:r>
                      <a:r>
                        <a:rPr lang="en-US" altLang="ko-KR" sz="1200" b="1" dirty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5237226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dirty="0"/>
                        <a:t>Rank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0.476001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0.092322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0.104430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0.337750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0.965605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4344122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dirty="0"/>
                        <a:t>Runs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0.627835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0.485976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0.955072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0.827928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0.545469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264754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dirty="0"/>
                        <a:t>Serial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0.874922 / 0.998209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0.304986 / 0.047199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0.907452 / 0.652969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0.925896 / 0.826635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0.010282 / 0.048011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348512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dirty="0"/>
                        <a:t>Universal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0.267601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0.373009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0.653178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0.890977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0.070410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352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2885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B6EC5-47EC-FA47-D6D2-1FA587895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451F92-465B-7845-D292-A4B6C7098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NIST</a:t>
            </a:r>
            <a:r>
              <a:rPr lang="ko-KR" altLang="en-US" dirty="0"/>
              <a:t> </a:t>
            </a:r>
            <a:r>
              <a:rPr lang="en-US" altLang="ko-KR" dirty="0"/>
              <a:t>SP 800-22 test suit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A54FF1-863E-6A6B-52D9-8C22D5306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12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4DCF529-58D1-16FE-FB4C-6BBC545483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559199"/>
              </p:ext>
            </p:extLst>
          </p:nvPr>
        </p:nvGraphicFramePr>
        <p:xfrm>
          <a:off x="384584" y="1455705"/>
          <a:ext cx="11335798" cy="48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3838">
                  <a:extLst>
                    <a:ext uri="{9D8B030D-6E8A-4147-A177-3AD203B41FA5}">
                      <a16:colId xmlns:a16="http://schemas.microsoft.com/office/drawing/2014/main" val="2264645012"/>
                    </a:ext>
                  </a:extLst>
                </a:gridCol>
                <a:gridCol w="1842392">
                  <a:extLst>
                    <a:ext uri="{9D8B030D-6E8A-4147-A177-3AD203B41FA5}">
                      <a16:colId xmlns:a16="http://schemas.microsoft.com/office/drawing/2014/main" val="590256549"/>
                    </a:ext>
                  </a:extLst>
                </a:gridCol>
                <a:gridCol w="1842392">
                  <a:extLst>
                    <a:ext uri="{9D8B030D-6E8A-4147-A177-3AD203B41FA5}">
                      <a16:colId xmlns:a16="http://schemas.microsoft.com/office/drawing/2014/main" val="1308354115"/>
                    </a:ext>
                  </a:extLst>
                </a:gridCol>
                <a:gridCol w="1842392">
                  <a:extLst>
                    <a:ext uri="{9D8B030D-6E8A-4147-A177-3AD203B41FA5}">
                      <a16:colId xmlns:a16="http://schemas.microsoft.com/office/drawing/2014/main" val="2191443488"/>
                    </a:ext>
                  </a:extLst>
                </a:gridCol>
                <a:gridCol w="1842392">
                  <a:extLst>
                    <a:ext uri="{9D8B030D-6E8A-4147-A177-3AD203B41FA5}">
                      <a16:colId xmlns:a16="http://schemas.microsoft.com/office/drawing/2014/main" val="1906861484"/>
                    </a:ext>
                  </a:extLst>
                </a:gridCol>
                <a:gridCol w="1842392">
                  <a:extLst>
                    <a:ext uri="{9D8B030D-6E8A-4147-A177-3AD203B41FA5}">
                      <a16:colId xmlns:a16="http://schemas.microsoft.com/office/drawing/2014/main" val="3884577880"/>
                    </a:ext>
                  </a:extLst>
                </a:gridCol>
              </a:tblGrid>
              <a:tr h="3037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Test </a:t>
                      </a:r>
                      <a:r>
                        <a:rPr lang="ko-KR" altLang="en-US" sz="1200" b="1" dirty="0"/>
                        <a:t>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Round 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Round 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Round 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Round 9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 Round 10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870380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dirty="0" err="1"/>
                        <a:t>ApproximateEntropy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0.828989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0.025261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0.309399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0.661712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0.134016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5237418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dirty="0" err="1"/>
                        <a:t>BlockFrequency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0.614486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0.152659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0.848286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0.462852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0.849766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48164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dirty="0" err="1"/>
                        <a:t>CumulativeSums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0.978007 / 0.823185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0.614920 / 0.334689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0.650496 / 0.647625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0.571964 / 0.758034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/>
                        <a:t>0.281857 / 0.394546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926217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dirty="0"/>
                        <a:t>FFT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0.900194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0.224648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0.090432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/>
                        <a:t>0.990903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0.884419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81978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dirty="0"/>
                        <a:t>Frequency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0.810972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0.334041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0.399922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/>
                        <a:t>0.839996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/>
                        <a:t>0.854593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1458004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dirty="0" err="1"/>
                        <a:t>LinearComplexity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0.794950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0.903913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0.940072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0.950859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0.735880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6896224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dirty="0" err="1"/>
                        <a:t>LongestRun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0.062728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0.957441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0.548198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0.652679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/>
                        <a:t>0.465951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600537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dirty="0" err="1"/>
                        <a:t>NonOverlappingTemplate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(148</a:t>
                      </a:r>
                      <a:r>
                        <a:rPr lang="ko-KR" altLang="en-US" sz="1200" b="1" dirty="0"/>
                        <a:t>개 평균</a:t>
                      </a:r>
                      <a:r>
                        <a:rPr lang="en-US" altLang="ko-KR" sz="1200" b="1" dirty="0"/>
                        <a:t>) 0.524886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(148</a:t>
                      </a:r>
                      <a:r>
                        <a:rPr lang="ko-KR" altLang="en-US" sz="1200" b="1" dirty="0"/>
                        <a:t>개 평균</a:t>
                      </a:r>
                      <a:r>
                        <a:rPr lang="en-US" altLang="ko-KR" sz="1200" b="1" dirty="0"/>
                        <a:t>) 0.461132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(148</a:t>
                      </a:r>
                      <a:r>
                        <a:rPr lang="ko-KR" altLang="en-US" sz="1200" b="1" dirty="0"/>
                        <a:t>개 평균</a:t>
                      </a:r>
                      <a:r>
                        <a:rPr lang="en-US" altLang="ko-KR" sz="1200" b="1" dirty="0"/>
                        <a:t>) 0.530774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(148</a:t>
                      </a:r>
                      <a:r>
                        <a:rPr lang="ko-KR" altLang="en-US" sz="1200" b="1" dirty="0"/>
                        <a:t>개 평균</a:t>
                      </a:r>
                      <a:r>
                        <a:rPr lang="en-US" altLang="ko-KR" sz="1200" b="1" dirty="0"/>
                        <a:t>) 0.467590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(148</a:t>
                      </a:r>
                      <a:r>
                        <a:rPr lang="ko-KR" altLang="en-US" sz="1200" b="1" dirty="0"/>
                        <a:t>개 평균</a:t>
                      </a:r>
                      <a:r>
                        <a:rPr lang="en-US" altLang="ko-KR" sz="1200" b="1" dirty="0"/>
                        <a:t>) 0.511421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1213784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dirty="0" err="1"/>
                        <a:t>OverlappingTemplate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0.827881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0.529892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0.603145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0.233592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/>
                        <a:t>0.768562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2324009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dirty="0" err="1"/>
                        <a:t>RandomExcursions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0.580926 (8</a:t>
                      </a:r>
                      <a:r>
                        <a:rPr lang="ko-KR" altLang="en-US" sz="1200" b="1" dirty="0"/>
                        <a:t>개 중간값</a:t>
                      </a:r>
                      <a:r>
                        <a:rPr lang="en-US" altLang="ko-KR" sz="1200" b="1" dirty="0"/>
                        <a:t>)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0.152739 (8</a:t>
                      </a:r>
                      <a:r>
                        <a:rPr lang="ko-KR" altLang="en-US" sz="1200" b="1" dirty="0"/>
                        <a:t>개 중간값</a:t>
                      </a:r>
                      <a:r>
                        <a:rPr lang="en-US" altLang="ko-KR" sz="1200" b="1" dirty="0"/>
                        <a:t>)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0.624587 (8</a:t>
                      </a:r>
                      <a:r>
                        <a:rPr lang="ko-KR" altLang="en-US" sz="1200" b="1" dirty="0"/>
                        <a:t>개 중간값</a:t>
                      </a:r>
                      <a:r>
                        <a:rPr lang="en-US" altLang="ko-KR" sz="1200" b="1" dirty="0"/>
                        <a:t>)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0.000000 (8</a:t>
                      </a:r>
                      <a:r>
                        <a:rPr lang="ko-KR" altLang="en-US" sz="1200" b="1" dirty="0"/>
                        <a:t>개 전부</a:t>
                      </a:r>
                      <a:r>
                        <a:rPr lang="en-US" altLang="ko-KR" sz="1200" b="1" dirty="0"/>
                        <a:t>)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0.000000 (8</a:t>
                      </a:r>
                      <a:r>
                        <a:rPr lang="ko-KR" altLang="en-US" sz="1200" b="1" dirty="0"/>
                        <a:t>개 전부</a:t>
                      </a:r>
                      <a:r>
                        <a:rPr lang="en-US" altLang="ko-KR" sz="1200" b="1" dirty="0"/>
                        <a:t>)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157566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dirty="0" err="1"/>
                        <a:t>RandomExcursionsVariant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0.726106 (18</a:t>
                      </a:r>
                      <a:r>
                        <a:rPr lang="ko-KR" altLang="en-US" sz="1200" b="1" dirty="0"/>
                        <a:t>개 중간값</a:t>
                      </a:r>
                      <a:r>
                        <a:rPr lang="en-US" altLang="ko-KR" sz="1200" b="1" dirty="0"/>
                        <a:t>)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0.458328 (18</a:t>
                      </a:r>
                      <a:r>
                        <a:rPr lang="ko-KR" altLang="en-US" sz="1200" b="1" dirty="0"/>
                        <a:t>개 중간값</a:t>
                      </a:r>
                      <a:r>
                        <a:rPr lang="en-US" altLang="ko-KR" sz="1200" b="1" dirty="0"/>
                        <a:t>)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0.355074 (18</a:t>
                      </a:r>
                      <a:r>
                        <a:rPr lang="ko-KR" altLang="en-US" sz="1200" b="1" dirty="0"/>
                        <a:t>개 중간값</a:t>
                      </a:r>
                      <a:r>
                        <a:rPr lang="en-US" altLang="ko-KR" sz="1200" b="1" dirty="0"/>
                        <a:t>)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0.000000 (18</a:t>
                      </a:r>
                      <a:r>
                        <a:rPr lang="ko-KR" altLang="en-US" sz="1200" b="1" dirty="0"/>
                        <a:t>개 전부</a:t>
                      </a:r>
                      <a:r>
                        <a:rPr lang="en-US" altLang="ko-KR" sz="1200" b="1" dirty="0"/>
                        <a:t>)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0.000000 (18</a:t>
                      </a:r>
                      <a:r>
                        <a:rPr lang="ko-KR" altLang="en-US" sz="1200" b="1" dirty="0"/>
                        <a:t>개 전부</a:t>
                      </a:r>
                      <a:r>
                        <a:rPr lang="en-US" altLang="ko-KR" sz="1200" b="1" dirty="0"/>
                        <a:t>)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237226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dirty="0"/>
                        <a:t>Rank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0.651064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0.058438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0.606616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0.843596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0.542323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4344122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dirty="0"/>
                        <a:t>Runs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0.950536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0.729014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0.515510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0.810923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0.623627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264754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dirty="0"/>
                        <a:t>Serial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0.629957 / 0.482166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0.866815 / 0.948859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0.014933 / 0.043023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0.779953 / 0.577866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0.342821 / 0.554132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348512"/>
                  </a:ext>
                </a:extLst>
              </a:tr>
              <a:tr h="30375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dirty="0"/>
                        <a:t>Universal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0.845629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0.361462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0.059096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0.721899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0.721542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352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9091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D26B6-3B9F-5674-133E-DCDEEBA48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24D583-8094-0B09-ADBE-75AACE081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spcAft>
                <a:spcPts val="900"/>
              </a:spcAft>
            </a:pPr>
            <a:r>
              <a:rPr lang="en-US" altLang="ko-KR" sz="4000" dirty="0"/>
              <a:t>NIST</a:t>
            </a:r>
            <a:r>
              <a:rPr lang="ko-KR" altLang="en-US" sz="4000" dirty="0"/>
              <a:t> </a:t>
            </a:r>
            <a:r>
              <a:rPr lang="en-US" altLang="ko-KR" sz="4000" dirty="0"/>
              <a:t>SP 800-22 test suit – </a:t>
            </a:r>
            <a:r>
              <a:rPr lang="en-US" altLang="ko-KR" sz="4000" b="1" dirty="0" err="1"/>
              <a:t>ApproximateEntropy</a:t>
            </a:r>
            <a:endParaRPr lang="en-US" altLang="ko-KR" sz="4000" b="1" i="0" dirty="0">
              <a:solidFill>
                <a:srgbClr val="002060"/>
              </a:solidFill>
              <a:effectLst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B391F2-4B73-DB99-F318-AC137DC0D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13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58413D-EDF0-8C22-14E2-268C0F41E8BB}"/>
                  </a:ext>
                </a:extLst>
              </p:cNvPr>
              <p:cNvSpPr txBox="1"/>
              <p:nvPr/>
            </p:nvSpPr>
            <p:spPr>
              <a:xfrm>
                <a:off x="294119" y="1138527"/>
                <a:ext cx="7952818" cy="3901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ko-KR" altLang="en-US" sz="2400" b="1" dirty="0"/>
                  <a:t>중복 패턴의 빈도 분석</a:t>
                </a:r>
                <a:endParaRPr lang="en-US" altLang="ko-KR" sz="2400" b="1" dirty="0"/>
              </a:p>
              <a:p>
                <a:pPr>
                  <a:lnSpc>
                    <a:spcPct val="200000"/>
                  </a:lnSpc>
                </a:pPr>
                <a:r>
                  <a:rPr lang="en-US" altLang="ko-KR" sz="2400" b="1" dirty="0"/>
                  <a:t>1-1. </a:t>
                </a:r>
                <a:r>
                  <a:rPr lang="ko-KR" altLang="en-US" sz="2400" b="1" dirty="0"/>
                  <a:t>길이 </a:t>
                </a:r>
                <a:r>
                  <a:rPr lang="en-US" altLang="ko-KR" sz="2400" b="1" dirty="0"/>
                  <a:t>m</a:t>
                </a:r>
                <a:r>
                  <a:rPr lang="ko-KR" altLang="en-US" sz="2400" b="1" dirty="0"/>
                  <a:t>의 모든 가능한 비트 패턴의 출현 확률 계산</a:t>
                </a:r>
                <a:endParaRPr lang="en-US" altLang="ko-KR" sz="2400" b="1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2400" b="1" dirty="0"/>
                  <a:t>1-2. </a:t>
                </a:r>
                <a:r>
                  <a:rPr lang="ko-KR" altLang="en-US" sz="2400" b="1" dirty="0"/>
                  <a:t>길이 </a:t>
                </a:r>
                <a:r>
                  <a:rPr lang="en-US" altLang="ko-KR" sz="2400" b="1" dirty="0"/>
                  <a:t>m+1</a:t>
                </a:r>
                <a:r>
                  <a:rPr lang="ko-KR" altLang="en-US" sz="2400" b="1" dirty="0"/>
                  <a:t>의 모든 가능한 비트 패턴의 출현 확률 계산</a:t>
                </a:r>
                <a:endParaRPr lang="en-US" altLang="ko-KR" sz="2400" b="1" dirty="0"/>
              </a:p>
              <a:p>
                <a:pPr>
                  <a:lnSpc>
                    <a:spcPct val="200000"/>
                  </a:lnSpc>
                </a:pPr>
                <a:r>
                  <a:rPr lang="en-US" altLang="ko-KR" sz="2400" b="1" dirty="0"/>
                  <a:t>2. Approximate</a:t>
                </a:r>
                <a:r>
                  <a:rPr lang="ko-KR" altLang="en-US" sz="2400" b="1" dirty="0"/>
                  <a:t> </a:t>
                </a:r>
                <a:r>
                  <a:rPr lang="en-US" altLang="ko-KR" sz="2400" b="1" dirty="0"/>
                  <a:t>Entropy </a:t>
                </a:r>
                <a:r>
                  <a:rPr lang="ko-KR" altLang="en-US" sz="2400" b="1" dirty="0"/>
                  <a:t>값 계산</a:t>
                </a:r>
                <a:endParaRPr lang="en-US" altLang="ko-KR" sz="2400" b="1" dirty="0"/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𝑨𝒑𝑬𝒏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ko-KR" sz="2400" b="1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altLang="ko-KR" sz="2400" b="1" dirty="0"/>
                  <a:t> : </a:t>
                </a:r>
                <a:r>
                  <a:rPr lang="ko-KR" altLang="en-US" sz="2400" b="1" dirty="0"/>
                  <a:t>길이 </a:t>
                </a:r>
                <a:r>
                  <a:rPr lang="en-US" altLang="ko-KR" sz="2400" b="1" dirty="0"/>
                  <a:t>m</a:t>
                </a:r>
                <a:r>
                  <a:rPr lang="ko-KR" altLang="en-US" sz="2400" b="1" dirty="0"/>
                  <a:t>의 패턴의 로그 확률 합</a:t>
                </a:r>
                <a:endParaRPr lang="en-US" altLang="ko-KR" sz="2400" b="1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58413D-EDF0-8C22-14E2-268C0F41E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19" y="1138527"/>
                <a:ext cx="7952818" cy="3901324"/>
              </a:xfrm>
              <a:prstGeom prst="rect">
                <a:avLst/>
              </a:prstGeom>
              <a:blipFill>
                <a:blip r:embed="rId2"/>
                <a:stretch>
                  <a:fillRect l="-1149" r="-230" b="-28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3859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AAE14-403D-0E86-AFFC-2349A9C35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21D0D-DDE4-4123-6A56-1999CD93E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spcAft>
                <a:spcPts val="900"/>
              </a:spcAft>
            </a:pPr>
            <a:r>
              <a:rPr lang="en-US" altLang="ko-KR" sz="3600" dirty="0"/>
              <a:t>NIST</a:t>
            </a:r>
            <a:r>
              <a:rPr lang="ko-KR" altLang="en-US" sz="3600" dirty="0"/>
              <a:t> </a:t>
            </a:r>
            <a:r>
              <a:rPr lang="en-US" altLang="ko-KR" sz="3600" dirty="0"/>
              <a:t>SP 800-22 test suit – </a:t>
            </a:r>
            <a:r>
              <a:rPr lang="en-US" altLang="ko-KR" sz="3600" b="1" dirty="0" err="1"/>
              <a:t>NonOverlappingTemplate</a:t>
            </a:r>
            <a:r>
              <a:rPr lang="en-US" altLang="ko-KR" sz="3600" dirty="0"/>
              <a:t> </a:t>
            </a:r>
            <a:endParaRPr lang="en-US" altLang="ko-KR" sz="3600" b="1" i="0" dirty="0">
              <a:solidFill>
                <a:srgbClr val="002060"/>
              </a:solidFill>
              <a:effectLst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0D094A-F7CD-719A-9F99-485B49717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BF90E3-06EC-4202-F107-2EBE7DFA194D}"/>
              </a:ext>
            </a:extLst>
          </p:cNvPr>
          <p:cNvSpPr txBox="1"/>
          <p:nvPr/>
        </p:nvSpPr>
        <p:spPr>
          <a:xfrm>
            <a:off x="386796" y="1235323"/>
            <a:ext cx="11469807" cy="2193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/>
              <a:t>m-bit</a:t>
            </a:r>
            <a:r>
              <a:rPr lang="ko-KR" altLang="en-US" sz="2400" b="1" dirty="0"/>
              <a:t>의 시퀀스 중 특정 템플릿 시퀀스</a:t>
            </a:r>
            <a:r>
              <a:rPr lang="en-US" altLang="ko-KR" sz="2400" b="1" dirty="0"/>
              <a:t>(148</a:t>
            </a:r>
            <a:r>
              <a:rPr lang="ko-KR" altLang="en-US" sz="2400" b="1" dirty="0"/>
              <a:t>개</a:t>
            </a:r>
            <a:r>
              <a:rPr lang="en-US" altLang="ko-KR" sz="2400" b="1" dirty="0"/>
              <a:t>)</a:t>
            </a:r>
            <a:r>
              <a:rPr lang="ko-KR" altLang="en-US" sz="2400" b="1" dirty="0"/>
              <a:t>와 일치하는 시퀀스 존재 여부 확인</a:t>
            </a:r>
            <a:endParaRPr lang="en-US" altLang="ko-KR" sz="2400" b="1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/>
              <a:t>Non-overlapping : </a:t>
            </a:r>
            <a:r>
              <a:rPr lang="ko-KR" altLang="en-US" sz="2400" b="1" dirty="0"/>
              <a:t>발견된 템플릿의 마지막 비트 다음부터 탐색</a:t>
            </a:r>
            <a:endParaRPr lang="en-US" altLang="ko-KR" sz="2400" b="1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/>
              <a:t>특정 템플릿의 실제 출현 횟수와 </a:t>
            </a:r>
            <a:r>
              <a:rPr lang="en-US" altLang="ko-KR" sz="2400" b="1" dirty="0"/>
              <a:t>Poisson </a:t>
            </a:r>
            <a:r>
              <a:rPr lang="ko-KR" altLang="en-US" sz="2400" b="1" dirty="0"/>
              <a:t>분포에 따른 </a:t>
            </a:r>
            <a:r>
              <a:rPr lang="ko-KR" altLang="en-US" sz="2400" b="1" dirty="0" err="1"/>
              <a:t>기댓값</a:t>
            </a:r>
            <a:r>
              <a:rPr lang="ko-KR" altLang="en-US" sz="2400" b="1" dirty="0"/>
              <a:t> 비교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749437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3AD57-1C5A-74B2-5E2D-8692B7033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463921-A8DA-1335-7FDD-E34C54CFD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spcAft>
                <a:spcPts val="900"/>
              </a:spcAft>
            </a:pPr>
            <a:r>
              <a:rPr lang="en-US" altLang="ko-KR" sz="4000" dirty="0"/>
              <a:t>NIST</a:t>
            </a:r>
            <a:r>
              <a:rPr lang="ko-KR" altLang="en-US" sz="4000" dirty="0"/>
              <a:t> </a:t>
            </a:r>
            <a:r>
              <a:rPr lang="en-US" altLang="ko-KR" sz="4000" dirty="0"/>
              <a:t>SP 800-22 test suit – </a:t>
            </a:r>
            <a:r>
              <a:rPr lang="en-US" altLang="ko-KR" sz="4000" b="1" dirty="0" err="1"/>
              <a:t>RandomExcursions</a:t>
            </a:r>
            <a:endParaRPr lang="en-US" altLang="ko-KR" sz="4000" b="1" i="0" dirty="0">
              <a:solidFill>
                <a:srgbClr val="002060"/>
              </a:solidFill>
              <a:effectLst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38C482-6D12-9230-0D95-1E5630FF7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EAB3F5-B79F-9FB4-B304-1F0186C7CE19}"/>
              </a:ext>
            </a:extLst>
          </p:cNvPr>
          <p:cNvSpPr txBox="1"/>
          <p:nvPr/>
        </p:nvSpPr>
        <p:spPr>
          <a:xfrm>
            <a:off x="411509" y="1013249"/>
            <a:ext cx="11766363" cy="3670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/>
              <a:t>비트 시퀀스를 </a:t>
            </a:r>
            <a:r>
              <a:rPr lang="en-US" altLang="ko-KR" sz="2400" b="1" dirty="0"/>
              <a:t>1, -1</a:t>
            </a:r>
            <a:r>
              <a:rPr lang="ko-KR" altLang="en-US" sz="2400" b="1" dirty="0"/>
              <a:t>로 변환한 후 누적합의 궤적의 상태에 대한 패턴 분석</a:t>
            </a:r>
            <a:endParaRPr lang="en-US" altLang="ko-KR" sz="2400" b="1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dirty="0"/>
              <a:t>비트 시퀀스 </a:t>
            </a:r>
            <a:r>
              <a:rPr lang="en-US" altLang="ko-KR" sz="2400" b="1" dirty="0"/>
              <a:t>1, -1</a:t>
            </a:r>
            <a:r>
              <a:rPr lang="ko-KR" altLang="en-US" sz="2400" b="1" dirty="0"/>
              <a:t>로 변환</a:t>
            </a:r>
            <a:endParaRPr lang="en-US" altLang="ko-KR" sz="2400" b="1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dirty="0"/>
              <a:t>변환된 시퀀스의 </a:t>
            </a:r>
            <a:r>
              <a:rPr lang="ko-KR" altLang="en-US" sz="2400" b="1" dirty="0" err="1"/>
              <a:t>누적합</a:t>
            </a:r>
            <a:r>
              <a:rPr lang="ko-KR" altLang="en-US" sz="2400" b="1" dirty="0"/>
              <a:t> 계산</a:t>
            </a:r>
            <a:endParaRPr lang="en-US" altLang="ko-KR" sz="2400" b="1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dirty="0"/>
              <a:t>누적합이 </a:t>
            </a:r>
            <a:r>
              <a:rPr lang="en-US" altLang="ko-KR" sz="2400" b="1" dirty="0"/>
              <a:t>0</a:t>
            </a:r>
            <a:r>
              <a:rPr lang="ko-KR" altLang="en-US" sz="2400" b="1" dirty="0"/>
              <a:t>이 되는 지점 기준으로 분할 </a:t>
            </a:r>
            <a:r>
              <a:rPr lang="en-US" altLang="ko-KR" sz="2400" b="1" dirty="0"/>
              <a:t>: cycle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dirty="0"/>
              <a:t>각</a:t>
            </a:r>
            <a:r>
              <a:rPr lang="en-US" altLang="ko-KR" sz="2400" b="1" dirty="0"/>
              <a:t> cycle </a:t>
            </a:r>
            <a:r>
              <a:rPr lang="ko-KR" altLang="en-US" sz="2400" b="1" dirty="0"/>
              <a:t>내의 상태</a:t>
            </a:r>
            <a:r>
              <a:rPr lang="en-US" altLang="ko-KR" sz="2400" b="1" dirty="0"/>
              <a:t>(-4</a:t>
            </a:r>
            <a:r>
              <a:rPr lang="ko-KR" altLang="en-US" sz="2400" b="1" dirty="0"/>
              <a:t>부터</a:t>
            </a:r>
            <a:r>
              <a:rPr lang="en-US" altLang="ko-KR" sz="2400" b="1" dirty="0"/>
              <a:t> +4)</a:t>
            </a:r>
            <a:r>
              <a:rPr lang="ko-KR" altLang="en-US" sz="2400" b="1" dirty="0"/>
              <a:t> 방문 횟수에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따른</a:t>
            </a:r>
            <a:r>
              <a:rPr lang="en-US" altLang="ko-KR" sz="2400" b="1" dirty="0"/>
              <a:t> cycle</a:t>
            </a:r>
            <a:r>
              <a:rPr lang="ko-KR" altLang="en-US" sz="2400" b="1" dirty="0"/>
              <a:t>의 수와 이론적 </a:t>
            </a:r>
            <a:r>
              <a:rPr lang="ko-KR" altLang="en-US" sz="2400" b="1" dirty="0" err="1"/>
              <a:t>기댓값</a:t>
            </a:r>
            <a:r>
              <a:rPr lang="ko-KR" altLang="en-US" sz="2400" b="1" dirty="0"/>
              <a:t> 비교 </a:t>
            </a:r>
            <a:endParaRPr lang="en-US" altLang="ko-KR" sz="2400" b="1" dirty="0"/>
          </a:p>
          <a:p>
            <a:pPr>
              <a:lnSpc>
                <a:spcPct val="200000"/>
              </a:lnSpc>
            </a:pPr>
            <a:r>
              <a:rPr lang="en-US" altLang="ko-KR" sz="2400" b="1" dirty="0"/>
              <a:t>Cycle 500</a:t>
            </a:r>
            <a:r>
              <a:rPr lang="ko-KR" altLang="en-US" sz="2400" b="1" dirty="0"/>
              <a:t>개 미만인 경우 테스트 불가 </a:t>
            </a:r>
            <a:r>
              <a:rPr lang="en-US" altLang="ko-KR" sz="2400" b="1" dirty="0"/>
              <a:t>=&gt; 0.000 (</a:t>
            </a:r>
            <a:r>
              <a:rPr lang="ko-KR" altLang="en-US" sz="2400" b="1" dirty="0"/>
              <a:t>전부</a:t>
            </a:r>
            <a:r>
              <a:rPr lang="en-US" altLang="ko-KR" sz="2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63731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36C3B-0573-8F8C-C766-D64F9A33C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CA1991-A099-A8DE-5158-D884501B0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spcAft>
                <a:spcPts val="900"/>
              </a:spcAft>
            </a:pPr>
            <a:r>
              <a:rPr lang="en-US" altLang="ko-KR" sz="3600" dirty="0"/>
              <a:t>NIST</a:t>
            </a:r>
            <a:r>
              <a:rPr lang="ko-KR" altLang="en-US" sz="3600" dirty="0"/>
              <a:t> </a:t>
            </a:r>
            <a:r>
              <a:rPr lang="en-US" altLang="ko-KR" sz="3600" dirty="0"/>
              <a:t>SP 800-22 test suit – </a:t>
            </a:r>
            <a:r>
              <a:rPr lang="en-US" altLang="ko-KR" sz="3600" b="1" dirty="0" err="1"/>
              <a:t>RandomExcursionsVariant</a:t>
            </a:r>
            <a:r>
              <a:rPr lang="en-US" altLang="ko-KR" sz="3600" dirty="0"/>
              <a:t> </a:t>
            </a:r>
            <a:endParaRPr lang="en-US" altLang="ko-KR" sz="3600" b="1" i="0" dirty="0">
              <a:solidFill>
                <a:srgbClr val="002060"/>
              </a:solidFill>
              <a:effectLst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06A390-AB70-E344-8685-5AD170BBF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4A64D6-41FA-CD32-5A96-5D244E379935}"/>
              </a:ext>
            </a:extLst>
          </p:cNvPr>
          <p:cNvSpPr txBox="1"/>
          <p:nvPr/>
        </p:nvSpPr>
        <p:spPr>
          <a:xfrm>
            <a:off x="411509" y="1013249"/>
            <a:ext cx="10766089" cy="3855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/>
              <a:t>비트 시퀀스를 </a:t>
            </a:r>
            <a:r>
              <a:rPr lang="en-US" altLang="ko-KR" sz="2400" b="1" dirty="0"/>
              <a:t>1, -1</a:t>
            </a:r>
            <a:r>
              <a:rPr lang="ko-KR" altLang="en-US" sz="2400" b="1" dirty="0"/>
              <a:t>로 변환한 후 누적합의 상태에 대한 패턴 분석</a:t>
            </a:r>
            <a:endParaRPr lang="en-US" altLang="ko-KR" sz="2400" b="1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dirty="0"/>
              <a:t>비트 시퀀스 </a:t>
            </a:r>
            <a:r>
              <a:rPr lang="en-US" altLang="ko-KR" sz="2400" b="1" dirty="0"/>
              <a:t>1, -1</a:t>
            </a:r>
            <a:r>
              <a:rPr lang="ko-KR" altLang="en-US" sz="2400" b="1" dirty="0"/>
              <a:t>로 변환</a:t>
            </a:r>
            <a:endParaRPr lang="en-US" altLang="ko-KR" sz="2400" b="1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dirty="0"/>
              <a:t>변환된 시퀀스의 </a:t>
            </a:r>
            <a:r>
              <a:rPr lang="ko-KR" altLang="en-US" sz="2400" b="1" dirty="0" err="1"/>
              <a:t>누적합</a:t>
            </a:r>
            <a:r>
              <a:rPr lang="ko-KR" altLang="en-US" sz="2400" b="1" dirty="0"/>
              <a:t> 계산</a:t>
            </a:r>
            <a:endParaRPr lang="en-US" altLang="ko-KR" sz="2400" b="1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dirty="0"/>
              <a:t>각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누적합의 상태</a:t>
            </a:r>
            <a:r>
              <a:rPr lang="en-US" altLang="ko-KR" sz="2400" b="1" dirty="0"/>
              <a:t>(-9</a:t>
            </a:r>
            <a:r>
              <a:rPr lang="ko-KR" altLang="en-US" sz="2400" b="1" dirty="0"/>
              <a:t>부터</a:t>
            </a:r>
            <a:r>
              <a:rPr lang="en-US" altLang="ko-KR" sz="2400" b="1" dirty="0"/>
              <a:t> +9)</a:t>
            </a:r>
            <a:r>
              <a:rPr lang="ko-KR" altLang="en-US" sz="2400" b="1" dirty="0"/>
              <a:t> 방문 횟수와 이론적 </a:t>
            </a:r>
            <a:r>
              <a:rPr lang="ko-KR" altLang="en-US" sz="2400" b="1" dirty="0" err="1"/>
              <a:t>기댓값</a:t>
            </a:r>
            <a:r>
              <a:rPr lang="ko-KR" altLang="en-US" sz="2400" b="1" dirty="0"/>
              <a:t> 비교</a:t>
            </a:r>
            <a:endParaRPr lang="en-US" altLang="ko-KR" sz="2400" b="1" dirty="0"/>
          </a:p>
          <a:p>
            <a:pPr>
              <a:lnSpc>
                <a:spcPct val="200000"/>
              </a:lnSpc>
            </a:pPr>
            <a:r>
              <a:rPr lang="en-US" altLang="ko-KR" sz="2400" b="1" dirty="0"/>
              <a:t>Cycle 500</a:t>
            </a:r>
            <a:r>
              <a:rPr lang="ko-KR" altLang="en-US" sz="2400" b="1" dirty="0"/>
              <a:t>개 미만인 경우 테스트 불가 </a:t>
            </a:r>
            <a:r>
              <a:rPr lang="en-US" altLang="ko-KR" sz="2400" b="1" dirty="0"/>
              <a:t>=&gt; 0.000 (</a:t>
            </a:r>
            <a:r>
              <a:rPr lang="ko-KR" altLang="en-US" sz="2400" b="1" dirty="0"/>
              <a:t>전부</a:t>
            </a:r>
            <a:r>
              <a:rPr lang="en-US" altLang="ko-KR" sz="2400" b="1" dirty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2400" b="1" dirty="0"/>
              <a:t>Vs </a:t>
            </a:r>
            <a:r>
              <a:rPr lang="en-US" altLang="ko-KR" sz="2400" b="1" dirty="0" err="1"/>
              <a:t>RandomExcrusions</a:t>
            </a:r>
            <a:r>
              <a:rPr lang="en-US" altLang="ko-KR" sz="2400" b="1" dirty="0"/>
              <a:t> : Cycle </a:t>
            </a:r>
            <a:r>
              <a:rPr lang="ko-KR" altLang="en-US" sz="2400" b="1" dirty="0"/>
              <a:t>내의 상태가 아닌 모든 상태 독립적으로 분석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36025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3B4AA0-15FE-B9A4-36FA-C18CE015F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To-Do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463B8E-9309-96A8-7465-120A9446C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38A7CF-2BB8-1538-67F6-D35324545E75}"/>
              </a:ext>
            </a:extLst>
          </p:cNvPr>
          <p:cNvSpPr txBox="1"/>
          <p:nvPr/>
        </p:nvSpPr>
        <p:spPr>
          <a:xfrm>
            <a:off x="650043" y="1162195"/>
            <a:ext cx="6922088" cy="3855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/>
              <a:t>100</a:t>
            </a:r>
            <a:r>
              <a:rPr lang="ko-KR" altLang="en-US" sz="2400" b="1" dirty="0"/>
              <a:t>만 비트 이상의 </a:t>
            </a:r>
            <a:r>
              <a:rPr lang="en-US" altLang="ko-KR" sz="2400" b="1" dirty="0"/>
              <a:t>Input</a:t>
            </a:r>
            <a:r>
              <a:rPr lang="ko-KR" altLang="en-US" sz="2400" b="1" dirty="0"/>
              <a:t>에 대해 테스트 </a:t>
            </a:r>
            <a:r>
              <a:rPr lang="ko-KR" altLang="en-US" sz="2400" b="1" dirty="0" err="1"/>
              <a:t>재수행</a:t>
            </a:r>
            <a:endParaRPr lang="en-US" altLang="ko-KR" sz="2400" b="1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/>
              <a:t>라운드 수 무관한 테스트 결과 원인 분석</a:t>
            </a:r>
            <a:endParaRPr lang="en-US" altLang="ko-KR" sz="2400" b="1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/>
              <a:t>암호화 코드 분석</a:t>
            </a:r>
            <a:endParaRPr lang="en-US" altLang="ko-KR" sz="2400" b="1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/>
              <a:t>테스트 지표별 테스트 기준 및 방식 분석</a:t>
            </a:r>
            <a:endParaRPr lang="en-US" altLang="ko-KR" sz="2400" b="1" dirty="0"/>
          </a:p>
          <a:p>
            <a:pPr lvl="1">
              <a:lnSpc>
                <a:spcPct val="150000"/>
              </a:lnSpc>
            </a:pPr>
            <a:endParaRPr lang="en-US" altLang="ko-KR" sz="2400" b="1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/>
              <a:t>다른 보안성 평가 방식 탐색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958126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405EA3-6655-CE06-178E-86A5EEF87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>
              <a:spcAft>
                <a:spcPts val="900"/>
              </a:spcAft>
            </a:pPr>
            <a:r>
              <a:rPr lang="en-US" altLang="ko-KR" sz="4000" b="1" i="0" dirty="0">
                <a:solidFill>
                  <a:srgbClr val="002060"/>
                </a:solidFill>
                <a:effectLst/>
              </a:rPr>
              <a:t>AES Encryption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EDE8C9-8D6F-59D0-C82D-1F2C33F1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24F60B-AA40-07CB-EA78-C334470BA42E}"/>
              </a:ext>
            </a:extLst>
          </p:cNvPr>
          <p:cNvSpPr txBox="1"/>
          <p:nvPr/>
        </p:nvSpPr>
        <p:spPr>
          <a:xfrm>
            <a:off x="513691" y="942000"/>
            <a:ext cx="2959465" cy="716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/>
              <a:t>tiny-AES-c/</a:t>
            </a:r>
            <a:r>
              <a:rPr lang="en-US" altLang="ko-KR" sz="2400" b="1" dirty="0" err="1"/>
              <a:t>aes.h</a:t>
            </a:r>
            <a:endParaRPr lang="en-US" altLang="ko-KR" sz="24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416AE9F-679B-2AD2-F91B-D7A92FF3B6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2724"/>
          <a:stretch/>
        </p:blipFill>
        <p:spPr>
          <a:xfrm>
            <a:off x="584813" y="1861301"/>
            <a:ext cx="6499535" cy="25563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A0DF132-E640-1D0A-322E-033896DEFE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4444"/>
          <a:stretch/>
        </p:blipFill>
        <p:spPr>
          <a:xfrm>
            <a:off x="5107652" y="2423407"/>
            <a:ext cx="6499535" cy="381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01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01D51-AB61-784F-6CEC-D3A414E41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600321-6F01-F59B-AF3F-9762F44C0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>
              <a:spcAft>
                <a:spcPts val="900"/>
              </a:spcAft>
            </a:pPr>
            <a:r>
              <a:rPr lang="en-US" altLang="ko-KR" sz="4000" b="1" i="0" dirty="0">
                <a:solidFill>
                  <a:srgbClr val="002060"/>
                </a:solidFill>
                <a:effectLst/>
              </a:rPr>
              <a:t>AES Encryption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BD44D2-6DB2-E582-977D-AB79012A7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891BC6-2B2B-38B2-571A-03AC633FD6E2}"/>
              </a:ext>
            </a:extLst>
          </p:cNvPr>
          <p:cNvSpPr txBox="1"/>
          <p:nvPr/>
        </p:nvSpPr>
        <p:spPr>
          <a:xfrm>
            <a:off x="513691" y="942000"/>
            <a:ext cx="2943434" cy="716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/>
              <a:t>tiny-AES-c/</a:t>
            </a:r>
            <a:r>
              <a:rPr lang="en-US" altLang="ko-KR" sz="2400" b="1" dirty="0" err="1"/>
              <a:t>aes.c</a:t>
            </a:r>
            <a:endParaRPr lang="en-US" altLang="ko-KR" sz="2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853C9F-6E98-841C-A623-6B7420895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91" y="1872696"/>
            <a:ext cx="7794277" cy="311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070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C707B-67C1-29E2-8871-E93854AB9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E92EAC-97E5-FD77-F822-A891336DB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>
              <a:spcAft>
                <a:spcPts val="900"/>
              </a:spcAft>
            </a:pPr>
            <a:r>
              <a:rPr lang="en-US" altLang="ko-KR" sz="4000" b="1" i="0" dirty="0">
                <a:solidFill>
                  <a:srgbClr val="002060"/>
                </a:solidFill>
                <a:effectLst/>
              </a:rPr>
              <a:t>AES Encryption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E2AB41-7BBD-B8BF-F4EC-425F0CB6A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05A99D-C40E-3429-4877-9F5278A17E12}"/>
              </a:ext>
            </a:extLst>
          </p:cNvPr>
          <p:cNvSpPr txBox="1"/>
          <p:nvPr/>
        </p:nvSpPr>
        <p:spPr>
          <a:xfrm>
            <a:off x="676275" y="1574896"/>
            <a:ext cx="3555782" cy="14545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/>
              <a:t>AES-128, CBC </a:t>
            </a:r>
            <a:r>
              <a:rPr lang="ko-KR" altLang="en-US" sz="2400" b="1" dirty="0"/>
              <a:t>모드</a:t>
            </a:r>
            <a:endParaRPr lang="en-US" altLang="ko-KR" sz="2400" b="1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/>
              <a:t>PKCS7 Padding</a:t>
            </a:r>
            <a:r>
              <a:rPr lang="ko-KR" altLang="en-US" sz="2400" b="1" dirty="0"/>
              <a:t> 추가</a:t>
            </a:r>
            <a:endParaRPr lang="en-US" altLang="ko-KR" sz="2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387E2B-D486-9800-3C5C-CE9E9B9F8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3740690"/>
            <a:ext cx="108394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627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3B63C-D958-2214-4EAB-B11C890A6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1C052-C649-26A4-72EA-80E76B03F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>
              <a:spcAft>
                <a:spcPts val="900"/>
              </a:spcAft>
            </a:pPr>
            <a:r>
              <a:rPr lang="en-US" altLang="ko-KR" sz="4000" dirty="0">
                <a:solidFill>
                  <a:srgbClr val="002060"/>
                </a:solidFill>
              </a:rPr>
              <a:t>Correlation Test – 1</a:t>
            </a:r>
            <a:endParaRPr lang="en-US" altLang="ko-KR" sz="4000" b="1" i="0" dirty="0">
              <a:solidFill>
                <a:srgbClr val="002060"/>
              </a:solidFill>
              <a:effectLst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EC30FA-307E-67C5-2A97-929A85B66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3BBB28-71E4-73F0-D54A-63BF65BA5740}"/>
              </a:ext>
            </a:extLst>
          </p:cNvPr>
          <p:cNvSpPr txBox="1"/>
          <p:nvPr/>
        </p:nvSpPr>
        <p:spPr>
          <a:xfrm>
            <a:off x="170552" y="1272741"/>
            <a:ext cx="11125161" cy="3901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/>
              <a:t>Base Input : 010101…01 (512bits)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/>
              <a:t>Input : Base Input</a:t>
            </a:r>
            <a:r>
              <a:rPr lang="ko-KR" altLang="en-US" sz="2400" b="1" dirty="0"/>
              <a:t>의 중 하나의 </a:t>
            </a:r>
            <a:r>
              <a:rPr lang="en-US" altLang="ko-KR" sz="2400" b="1" dirty="0"/>
              <a:t>bit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toggle → 100</a:t>
            </a:r>
            <a:r>
              <a:rPr lang="ko-KR" altLang="en-US" sz="2400" b="1" dirty="0"/>
              <a:t>개의 </a:t>
            </a:r>
            <a:r>
              <a:rPr lang="en-US" altLang="ko-KR" sz="2400" b="1" dirty="0"/>
              <a:t>Input </a:t>
            </a:r>
            <a:r>
              <a:rPr lang="ko-KR" altLang="en-US" sz="2400" b="1" dirty="0"/>
              <a:t>생성</a:t>
            </a:r>
            <a:endParaRPr lang="en-US" altLang="ko-KR" sz="2400" b="1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/>
              <a:t>Test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400" b="1" dirty="0"/>
              <a:t>100</a:t>
            </a:r>
            <a:r>
              <a:rPr lang="ko-KR" altLang="en-US" sz="2400" b="1" dirty="0"/>
              <a:t>개의 </a:t>
            </a:r>
            <a:r>
              <a:rPr lang="en-US" altLang="ko-KR" sz="2400" b="1" dirty="0"/>
              <a:t>Input </a:t>
            </a:r>
            <a:r>
              <a:rPr lang="ko-KR" altLang="en-US" sz="2400" b="1" dirty="0"/>
              <a:t>각각에 대해 라운드 별 암호화</a:t>
            </a:r>
            <a:endParaRPr lang="en-US" altLang="ko-KR" sz="2400" b="1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400" b="1" dirty="0"/>
              <a:t>100</a:t>
            </a:r>
            <a:r>
              <a:rPr lang="ko-KR" altLang="en-US" sz="2400" b="1" dirty="0"/>
              <a:t>개의 암호문</a:t>
            </a:r>
            <a:r>
              <a:rPr lang="en-US" altLang="ko-KR" sz="2400" b="1" dirty="0"/>
              <a:t>, 10</a:t>
            </a:r>
            <a:r>
              <a:rPr lang="ko-KR" altLang="en-US" sz="2400" b="1" dirty="0"/>
              <a:t>개의 라운드 각각에 대해 인접문자 간의 상관계수 계산</a:t>
            </a:r>
            <a:endParaRPr lang="en-US" altLang="ko-KR" sz="2400" b="1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dirty="0"/>
              <a:t>각 라운드 별 평균 및 중간값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절댓값의 최대값 비교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920035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38585-AAC1-0A3E-756B-9A6FB3B5A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F2BFBA-7B32-D489-2BC1-1BECB6F3B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>
              <a:spcAft>
                <a:spcPts val="900"/>
              </a:spcAft>
            </a:pPr>
            <a:r>
              <a:rPr lang="en-US" altLang="ko-KR" sz="4000" dirty="0">
                <a:solidFill>
                  <a:srgbClr val="002060"/>
                </a:solidFill>
              </a:rPr>
              <a:t>Correlation Test Result</a:t>
            </a:r>
            <a:r>
              <a:rPr lang="ko-KR" altLang="en-US" sz="4000" dirty="0">
                <a:solidFill>
                  <a:srgbClr val="002060"/>
                </a:solidFill>
              </a:rPr>
              <a:t> </a:t>
            </a:r>
            <a:r>
              <a:rPr lang="en-US" altLang="ko-KR" sz="4000" dirty="0">
                <a:solidFill>
                  <a:srgbClr val="002060"/>
                </a:solidFill>
              </a:rPr>
              <a:t>– 1</a:t>
            </a:r>
            <a:endParaRPr lang="en-US" altLang="ko-KR" sz="4000" b="1" i="0" dirty="0">
              <a:solidFill>
                <a:srgbClr val="002060"/>
              </a:solidFill>
              <a:effectLst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E525DA-DD49-7C01-2F0E-FA6060743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48366B-C289-F1AA-E001-4D5139B44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2" y="2424325"/>
            <a:ext cx="2520000" cy="1512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D14279B-E2DB-0B9A-7657-9334B78B4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396" y="2424325"/>
            <a:ext cx="2520000" cy="1512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A42A9B0-557A-EED4-2A2F-A32BD9081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160" y="2424325"/>
            <a:ext cx="2520000" cy="1512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5033E77-95D9-6284-CA46-D5FE40067B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8924" y="2424325"/>
            <a:ext cx="2520000" cy="1512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1E0DBB2-C890-8D9D-7AD5-0C46BEF3C8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7687" y="2424325"/>
            <a:ext cx="2520000" cy="1512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93F1E5-B105-B7F9-B1BF-422385D330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32" y="4061840"/>
            <a:ext cx="2520000" cy="1512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E15A72A-BAE0-1787-11B4-8337979D2C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4974" y="4061840"/>
            <a:ext cx="2520000" cy="1512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1D96D41-50AB-9F5F-3AC6-756867FA61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7316" y="4061840"/>
            <a:ext cx="2520000" cy="1512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99CA8AB-6593-9CC8-0652-1CC794C10E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79658" y="4061840"/>
            <a:ext cx="2520000" cy="1512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D41E726-60BF-BE2E-4F2E-06BCD8F87F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72000" y="4061840"/>
            <a:ext cx="2520000" cy="1512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00075E7-908D-8542-AF4B-CC61E6060108}"/>
              </a:ext>
            </a:extLst>
          </p:cNvPr>
          <p:cNvSpPr txBox="1"/>
          <p:nvPr/>
        </p:nvSpPr>
        <p:spPr>
          <a:xfrm>
            <a:off x="170552" y="1174080"/>
            <a:ext cx="7031714" cy="715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/>
              <a:t>100</a:t>
            </a:r>
            <a:r>
              <a:rPr lang="ko-KR" altLang="en-US" sz="2400" b="1" dirty="0"/>
              <a:t>개 </a:t>
            </a:r>
            <a:r>
              <a:rPr lang="en-US" altLang="ko-KR" sz="2400" b="1" dirty="0"/>
              <a:t>cipher</a:t>
            </a:r>
            <a:r>
              <a:rPr lang="ko-KR" altLang="en-US" sz="2400" b="1" dirty="0"/>
              <a:t>의 라운드별 인접문자 간 상관계수 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469392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617C5-421C-0988-D544-4D751051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343C38-9899-E82F-3CEA-929B2DD72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>
              <a:spcAft>
                <a:spcPts val="900"/>
              </a:spcAft>
            </a:pPr>
            <a:r>
              <a:rPr lang="en-US" altLang="ko-KR" sz="4000" dirty="0">
                <a:solidFill>
                  <a:srgbClr val="002060"/>
                </a:solidFill>
              </a:rPr>
              <a:t>Correlation Test Result</a:t>
            </a:r>
            <a:r>
              <a:rPr lang="ko-KR" altLang="en-US" sz="4000" dirty="0">
                <a:solidFill>
                  <a:srgbClr val="002060"/>
                </a:solidFill>
              </a:rPr>
              <a:t> </a:t>
            </a:r>
            <a:r>
              <a:rPr lang="en-US" altLang="ko-KR" sz="4000" dirty="0">
                <a:solidFill>
                  <a:srgbClr val="002060"/>
                </a:solidFill>
              </a:rPr>
              <a:t>– 1</a:t>
            </a:r>
            <a:endParaRPr lang="en-US" altLang="ko-KR" sz="4000" b="1" i="0" dirty="0">
              <a:solidFill>
                <a:srgbClr val="002060"/>
              </a:solidFill>
              <a:effectLst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F0B535-4EAC-7166-156A-D4767A38C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DD25A6-FD71-EFD5-9125-3B7CC68BEABE}"/>
              </a:ext>
            </a:extLst>
          </p:cNvPr>
          <p:cNvSpPr txBox="1"/>
          <p:nvPr/>
        </p:nvSpPr>
        <p:spPr>
          <a:xfrm>
            <a:off x="170551" y="1174080"/>
            <a:ext cx="9732205" cy="715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/>
              <a:t>라운드별 인접문자 간 상관계수의 평균 및 중간값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절댓값의 최대값 </a:t>
            </a:r>
            <a:endParaRPr lang="en-US" altLang="ko-KR" sz="2400" b="1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DA18A30-906B-536F-8297-F79269AF6485}"/>
              </a:ext>
            </a:extLst>
          </p:cNvPr>
          <p:cNvGrpSpPr/>
          <p:nvPr/>
        </p:nvGrpSpPr>
        <p:grpSpPr>
          <a:xfrm>
            <a:off x="239225" y="2200393"/>
            <a:ext cx="11713549" cy="3600000"/>
            <a:chOff x="344191" y="2200393"/>
            <a:chExt cx="11713549" cy="3600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45C39EE-934A-5DDC-EA25-0B85B23AB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4191" y="2200393"/>
              <a:ext cx="6000000" cy="3600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D8DEA42-1A0B-4CFA-147A-AA7AF375E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57740" y="2200393"/>
              <a:ext cx="6000000" cy="36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9054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61329-3DD1-FAE9-B434-4001B4966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C7CCC-987D-A757-11FE-AF2619A38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>
              <a:spcAft>
                <a:spcPts val="900"/>
              </a:spcAft>
            </a:pPr>
            <a:r>
              <a:rPr lang="en-US" altLang="ko-KR" sz="4000" dirty="0">
                <a:solidFill>
                  <a:srgbClr val="002060"/>
                </a:solidFill>
              </a:rPr>
              <a:t>Correlation Test – 2</a:t>
            </a:r>
            <a:endParaRPr lang="en-US" altLang="ko-KR" sz="4000" b="1" i="0" dirty="0">
              <a:solidFill>
                <a:srgbClr val="002060"/>
              </a:solidFill>
              <a:effectLst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5C22A0-381B-74AB-5240-667A0BB21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57F287-6D40-51E1-9B8C-718E075F09F2}"/>
              </a:ext>
            </a:extLst>
          </p:cNvPr>
          <p:cNvSpPr txBox="1"/>
          <p:nvPr/>
        </p:nvSpPr>
        <p:spPr>
          <a:xfrm>
            <a:off x="170552" y="1272741"/>
            <a:ext cx="11125161" cy="3901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/>
              <a:t>Base Input : Anna-</a:t>
            </a:r>
            <a:r>
              <a:rPr lang="en-US" altLang="ko-KR" sz="2400" b="1" dirty="0" err="1"/>
              <a:t>Karerina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chapter1~5 (408,264 bits)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/>
              <a:t>Input : Base Input</a:t>
            </a:r>
            <a:r>
              <a:rPr lang="ko-KR" altLang="en-US" sz="2400" b="1" dirty="0"/>
              <a:t>의 중 하나의 </a:t>
            </a:r>
            <a:r>
              <a:rPr lang="en-US" altLang="ko-KR" sz="2400" b="1" dirty="0"/>
              <a:t>bit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toggle → 1,000</a:t>
            </a:r>
            <a:r>
              <a:rPr lang="ko-KR" altLang="en-US" sz="2400" b="1" dirty="0"/>
              <a:t>개의 </a:t>
            </a:r>
            <a:r>
              <a:rPr lang="en-US" altLang="ko-KR" sz="2400" b="1" dirty="0"/>
              <a:t>Input </a:t>
            </a:r>
            <a:r>
              <a:rPr lang="ko-KR" altLang="en-US" sz="2400" b="1" dirty="0"/>
              <a:t>생성</a:t>
            </a:r>
            <a:endParaRPr lang="en-US" altLang="ko-KR" sz="2400" b="1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/>
              <a:t>Test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400" b="1" dirty="0"/>
              <a:t>100</a:t>
            </a:r>
            <a:r>
              <a:rPr lang="ko-KR" altLang="en-US" sz="2400" b="1" dirty="0"/>
              <a:t>개의 </a:t>
            </a:r>
            <a:r>
              <a:rPr lang="en-US" altLang="ko-KR" sz="2400" b="1" dirty="0"/>
              <a:t>Input </a:t>
            </a:r>
            <a:r>
              <a:rPr lang="ko-KR" altLang="en-US" sz="2400" b="1" dirty="0"/>
              <a:t>각각에 대해 라운드 별 암호화</a:t>
            </a:r>
            <a:endParaRPr lang="en-US" altLang="ko-KR" sz="2400" b="1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400" b="1" dirty="0"/>
              <a:t>100</a:t>
            </a:r>
            <a:r>
              <a:rPr lang="ko-KR" altLang="en-US" sz="2400" b="1" dirty="0"/>
              <a:t>개의 암호문</a:t>
            </a:r>
            <a:r>
              <a:rPr lang="en-US" altLang="ko-KR" sz="2400" b="1" dirty="0"/>
              <a:t>, 10</a:t>
            </a:r>
            <a:r>
              <a:rPr lang="ko-KR" altLang="en-US" sz="2400" b="1" dirty="0"/>
              <a:t>개의 라운드 각각에 대해 인접문자 간의 상관계수 계산</a:t>
            </a:r>
            <a:endParaRPr lang="en-US" altLang="ko-KR" sz="2400" b="1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dirty="0"/>
              <a:t>각 라운드 별 평균 및 중간값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절댓값의 최대값 비교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903594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3243A-6DB5-7C5B-F216-DA43A4DD8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B694EB-4526-216F-74B7-1ADBD2163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>
              <a:spcAft>
                <a:spcPts val="900"/>
              </a:spcAft>
            </a:pPr>
            <a:r>
              <a:rPr lang="en-US" altLang="ko-KR" sz="4000" dirty="0">
                <a:solidFill>
                  <a:srgbClr val="002060"/>
                </a:solidFill>
              </a:rPr>
              <a:t>Correlation Test Result</a:t>
            </a:r>
            <a:r>
              <a:rPr lang="ko-KR" altLang="en-US" sz="4000" dirty="0">
                <a:solidFill>
                  <a:srgbClr val="002060"/>
                </a:solidFill>
              </a:rPr>
              <a:t> </a:t>
            </a:r>
            <a:r>
              <a:rPr lang="en-US" altLang="ko-KR" sz="4000" dirty="0">
                <a:solidFill>
                  <a:srgbClr val="002060"/>
                </a:solidFill>
              </a:rPr>
              <a:t>– 2</a:t>
            </a:r>
            <a:endParaRPr lang="en-US" altLang="ko-KR" sz="4000" b="1" i="0" dirty="0">
              <a:solidFill>
                <a:srgbClr val="002060"/>
              </a:solidFill>
              <a:effectLst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1E6A35-0D66-E546-A961-7312179FB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952DF1-7CF9-6132-4168-21D20B6D2F51}"/>
              </a:ext>
            </a:extLst>
          </p:cNvPr>
          <p:cNvSpPr txBox="1"/>
          <p:nvPr/>
        </p:nvSpPr>
        <p:spPr>
          <a:xfrm>
            <a:off x="170552" y="1174080"/>
            <a:ext cx="7708852" cy="715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/>
              <a:t>1,000</a:t>
            </a:r>
            <a:r>
              <a:rPr lang="ko-KR" altLang="en-US" sz="2400" b="1" dirty="0"/>
              <a:t>개 </a:t>
            </a:r>
            <a:r>
              <a:rPr lang="en-US" altLang="ko-KR" sz="2400" b="1" dirty="0"/>
              <a:t>cipher</a:t>
            </a:r>
            <a:r>
              <a:rPr lang="ko-KR" altLang="en-US" sz="2400" b="1" dirty="0"/>
              <a:t>의 라운드별 인접문자 간 상관계수 </a:t>
            </a:r>
            <a:endParaRPr lang="en-US" altLang="ko-KR" sz="2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501A37-599F-308E-8CF8-F864FCE5B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" y="2200393"/>
            <a:ext cx="2520000" cy="1512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0BDE865-7E98-20D0-A1F4-471BF1313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008" y="2200393"/>
            <a:ext cx="2520000" cy="1512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84E1535-91C6-05F0-9149-A9E683FDA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005" y="2200393"/>
            <a:ext cx="2520000" cy="1512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0671A8D-E54C-C3E9-A8B9-2D6EADB01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4002" y="2200393"/>
            <a:ext cx="2520000" cy="1512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FD0901C-C320-90CE-12C5-D77D541613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2000" y="2200393"/>
            <a:ext cx="2520000" cy="1512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F4F7FEB-4760-6A29-FF20-F401B9603C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" y="4016168"/>
            <a:ext cx="2520000" cy="1512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46D0E05-0C5F-644A-6284-4E8DA1E88D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8008" y="4016168"/>
            <a:ext cx="2520000" cy="1512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142DD06-48BE-B4E3-8EE5-D32F12DFF4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6005" y="4016168"/>
            <a:ext cx="2520000" cy="1512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4AB6D85-E00B-2E2F-089A-CDD5879546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54002" y="4016168"/>
            <a:ext cx="2520000" cy="1512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8187DF5-1D8C-F9D4-6408-3D03CDE9BA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72000" y="4016168"/>
            <a:ext cx="2520000" cy="15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067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32249</TotalTime>
  <Words>918</Words>
  <Application>Microsoft Office PowerPoint</Application>
  <PresentationFormat>와이드스크린</PresentationFormat>
  <Paragraphs>277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맑은 고딕</vt:lpstr>
      <vt:lpstr>Arial</vt:lpstr>
      <vt:lpstr>Cambria Math</vt:lpstr>
      <vt:lpstr>Wingdings</vt:lpstr>
      <vt:lpstr>Office 테마</vt:lpstr>
      <vt:lpstr>AES Analysis</vt:lpstr>
      <vt:lpstr>AES Encryption</vt:lpstr>
      <vt:lpstr>AES Encryption</vt:lpstr>
      <vt:lpstr>AES Encryption</vt:lpstr>
      <vt:lpstr>Correlation Test – 1</vt:lpstr>
      <vt:lpstr>Correlation Test Result – 1</vt:lpstr>
      <vt:lpstr>Correlation Test Result – 1</vt:lpstr>
      <vt:lpstr>Correlation Test – 2</vt:lpstr>
      <vt:lpstr>Correlation Test Result – 2</vt:lpstr>
      <vt:lpstr>Correlation Test Result – 2</vt:lpstr>
      <vt:lpstr>NIST SP 800-22 test suit</vt:lpstr>
      <vt:lpstr>NIST SP 800-22 test suit</vt:lpstr>
      <vt:lpstr>NIST SP 800-22 test suit – ApproximateEntropy</vt:lpstr>
      <vt:lpstr>NIST SP 800-22 test suit – NonOverlappingTemplate </vt:lpstr>
      <vt:lpstr>NIST SP 800-22 test suit – RandomExcursions</vt:lpstr>
      <vt:lpstr>NIST SP 800-22 test suit – RandomExcursionsVariant </vt:lpstr>
      <vt:lpstr>To-Do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konwoo</dc:creator>
  <cp:lastModifiedBy>여희주</cp:lastModifiedBy>
  <cp:revision>1252</cp:revision>
  <dcterms:created xsi:type="dcterms:W3CDTF">2023-03-06T16:32:37Z</dcterms:created>
  <dcterms:modified xsi:type="dcterms:W3CDTF">2024-12-30T05:44:28Z</dcterms:modified>
</cp:coreProperties>
</file>